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69" r:id="rId4"/>
    <p:sldId id="341" r:id="rId5"/>
    <p:sldId id="343" r:id="rId6"/>
    <p:sldId id="279" r:id="rId7"/>
    <p:sldId id="291" r:id="rId8"/>
    <p:sldId id="301" r:id="rId9"/>
    <p:sldId id="305" r:id="rId10"/>
    <p:sldId id="315" r:id="rId11"/>
    <p:sldId id="317" r:id="rId12"/>
    <p:sldId id="331" r:id="rId13"/>
    <p:sldId id="346" r:id="rId14"/>
    <p:sldId id="360" r:id="rId15"/>
    <p:sldId id="352" r:id="rId16"/>
    <p:sldId id="351" r:id="rId17"/>
    <p:sldId id="353" r:id="rId18"/>
    <p:sldId id="354" r:id="rId19"/>
    <p:sldId id="361" r:id="rId20"/>
  </p:sldIdLst>
  <p:sldSz cx="9144000" cy="6858000" type="screen4x3"/>
  <p:notesSz cx="6889750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724" autoAdjust="0"/>
  </p:normalViewPr>
  <p:slideViewPr>
    <p:cSldViewPr>
      <p:cViewPr varScale="1">
        <p:scale>
          <a:sx n="71" d="100"/>
          <a:sy n="71" d="100"/>
        </p:scale>
        <p:origin x="178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35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86ED3B9-5517-481E-83D7-FA5E8274406A}" type="datetimeFigureOut">
              <a:rPr lang="fr-BE" smtClean="0"/>
              <a:t>13/06/2019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49D7CDC-CB19-4876-960F-E601879C61B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580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D7CDC-CB19-4876-960F-E601879C61B5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2702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A33-6965-44EF-A4E6-95767121DB42}" type="datetimeFigureOut">
              <a:rPr lang="fr-BE" smtClean="0"/>
              <a:t>13/06/2019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B3C0-087D-4116-884F-F9C8639FBC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405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A33-6965-44EF-A4E6-95767121DB42}" type="datetimeFigureOut">
              <a:rPr lang="fr-BE" smtClean="0"/>
              <a:t>13/06/2019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B3C0-087D-4116-884F-F9C8639FBC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121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A33-6965-44EF-A4E6-95767121DB42}" type="datetimeFigureOut">
              <a:rPr lang="fr-BE" smtClean="0"/>
              <a:t>13/06/2019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B3C0-087D-4116-884F-F9C8639FBC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3320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A33-6965-44EF-A4E6-95767121DB42}" type="datetimeFigureOut">
              <a:rPr lang="fr-BE" smtClean="0"/>
              <a:t>13/06/2019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B3C0-087D-4116-884F-F9C8639FBC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68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A33-6965-44EF-A4E6-95767121DB42}" type="datetimeFigureOut">
              <a:rPr lang="fr-BE" smtClean="0"/>
              <a:t>13/06/2019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B3C0-087D-4116-884F-F9C8639FBC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23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A33-6965-44EF-A4E6-95767121DB42}" type="datetimeFigureOut">
              <a:rPr lang="fr-BE" smtClean="0"/>
              <a:t>13/06/2019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B3C0-087D-4116-884F-F9C8639FBC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907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A33-6965-44EF-A4E6-95767121DB42}" type="datetimeFigureOut">
              <a:rPr lang="fr-BE" smtClean="0"/>
              <a:t>13/06/2019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B3C0-087D-4116-884F-F9C8639FBC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141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A33-6965-44EF-A4E6-95767121DB42}" type="datetimeFigureOut">
              <a:rPr lang="fr-BE" smtClean="0"/>
              <a:t>13/06/2019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B3C0-087D-4116-884F-F9C8639FBC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909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A33-6965-44EF-A4E6-95767121DB42}" type="datetimeFigureOut">
              <a:rPr lang="fr-BE" smtClean="0"/>
              <a:t>13/06/2019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B3C0-087D-4116-884F-F9C8639FBC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831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A33-6965-44EF-A4E6-95767121DB42}" type="datetimeFigureOut">
              <a:rPr lang="fr-BE" smtClean="0"/>
              <a:t>13/06/2019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B3C0-087D-4116-884F-F9C8639FBC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155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A33-6965-44EF-A4E6-95767121DB42}" type="datetimeFigureOut">
              <a:rPr lang="fr-BE" smtClean="0"/>
              <a:t>13/06/2019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B3C0-087D-4116-884F-F9C8639FBC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067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A33-6965-44EF-A4E6-95767121DB42}" type="datetimeFigureOut">
              <a:rPr lang="fr-BE" smtClean="0"/>
              <a:t>13/06/2019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B3C0-087D-4116-884F-F9C8639FBC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092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0DA33-6965-44EF-A4E6-95767121DB42}" type="datetimeFigureOut">
              <a:rPr lang="fr-BE" smtClean="0"/>
              <a:t>13/06/2019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8B3C0-087D-4116-884F-F9C8639FBC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195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pPr marR="0" rtl="0"/>
            <a:r>
              <a:rPr lang="fr-BE" b="1" i="0" u="none" strike="noStrike" baseline="0" dirty="0">
                <a:latin typeface="Times New Roman"/>
              </a:rPr>
              <a:t>RECYCLAGE DU VERRE et DECHET ULTIME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2924944"/>
            <a:ext cx="8229600" cy="1396752"/>
          </a:xfrm>
        </p:spPr>
        <p:txBody>
          <a:bodyPr>
            <a:normAutofit fontScale="92500"/>
          </a:bodyPr>
          <a:lstStyle/>
          <a:p>
            <a:pPr marR="0" lvl="0" rtl="0"/>
            <a:r>
              <a:rPr lang="fr-FR" b="0" i="0" u="none" strike="noStrike" baseline="0" dirty="0">
                <a:latin typeface="Times New Roman"/>
              </a:rPr>
              <a:t>Ir.</a:t>
            </a:r>
            <a:r>
              <a:rPr lang="fr-FR" b="0" i="0" u="none" strike="noStrike" dirty="0">
                <a:latin typeface="Times New Roman"/>
              </a:rPr>
              <a:t>  </a:t>
            </a:r>
            <a:r>
              <a:rPr lang="fr-FR" b="0" i="0" u="none" strike="noStrike" baseline="0" dirty="0">
                <a:latin typeface="Times New Roman"/>
              </a:rPr>
              <a:t>J.-P. Delande 	</a:t>
            </a:r>
            <a:r>
              <a:rPr lang="fr-FR" b="0" i="0" u="none" strike="noStrike" baseline="0" dirty="0" err="1">
                <a:latin typeface="Times New Roman"/>
              </a:rPr>
              <a:t>GRConsult</a:t>
            </a:r>
            <a:r>
              <a:rPr lang="fr-FR" b="0" i="0" u="none" strike="noStrike" baseline="0" dirty="0">
                <a:latin typeface="Times New Roman"/>
              </a:rPr>
              <a:t> </a:t>
            </a:r>
            <a:r>
              <a:rPr lang="fr-FR" b="0" i="0" u="none" strike="noStrike" baseline="0" dirty="0" err="1">
                <a:latin typeface="Times New Roman"/>
              </a:rPr>
              <a:t>s.p.r.l.</a:t>
            </a:r>
            <a:endParaRPr lang="fr-FR" b="0" i="0" u="none" strike="noStrike" baseline="0" dirty="0">
              <a:latin typeface="Times New Roman"/>
            </a:endParaRPr>
          </a:p>
          <a:p>
            <a:pPr marR="0" lvl="0" rtl="0"/>
            <a:r>
              <a:rPr lang="fr-FR" b="0" i="0" u="none" strike="noStrike" baseline="0" dirty="0">
                <a:latin typeface="Times New Roman"/>
              </a:rPr>
              <a:t>Ir.  J. Hardy</a:t>
            </a:r>
            <a:r>
              <a:rPr lang="fr-BE" b="0" i="0" u="none" strike="noStrike" baseline="0" dirty="0">
                <a:latin typeface="Times New Roman"/>
              </a:rPr>
              <a:t>      		</a:t>
            </a:r>
            <a:r>
              <a:rPr lang="fr-FR" b="0" i="0" u="none" strike="noStrike" baseline="0" dirty="0">
                <a:latin typeface="Times New Roman"/>
              </a:rPr>
              <a:t>JH Finance &amp; Glass </a:t>
            </a:r>
            <a:r>
              <a:rPr lang="fr-FR" b="0" i="0" u="none" strike="noStrike" baseline="0" dirty="0" err="1">
                <a:latin typeface="Times New Roman"/>
              </a:rPr>
              <a:t>s.c.s</a:t>
            </a:r>
            <a:r>
              <a:rPr lang="fr-FR" b="0" i="0" u="none" strike="noStrike" baseline="0" dirty="0">
                <a:latin typeface="Times New Roman"/>
              </a:rPr>
              <a:t>.</a:t>
            </a:r>
            <a:endParaRPr lang="fr-BE" dirty="0"/>
          </a:p>
        </p:txBody>
      </p:sp>
      <p:pic>
        <p:nvPicPr>
          <p:cNvPr id="5" name="Picture 4" descr="GR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61248"/>
            <a:ext cx="5484999" cy="38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" y="5589240"/>
            <a:ext cx="1512168" cy="112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84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fr-BE" sz="3200" b="1" i="0" strike="noStrike" baseline="0" dirty="0">
                <a:latin typeface="Times New Roman"/>
              </a:rPr>
              <a:t>Production de verre cellulaire:</a:t>
            </a:r>
            <a:br>
              <a:rPr lang="fr-BE" sz="3200" b="1" i="0" strike="noStrike" baseline="0" dirty="0">
                <a:latin typeface="Times New Roman"/>
              </a:rPr>
            </a:br>
            <a:r>
              <a:rPr lang="fr-BE" sz="3200" b="1" i="0" strike="noStrike" baseline="0" dirty="0">
                <a:latin typeface="Times New Roman"/>
              </a:rPr>
              <a:t>schéma de principe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480719" cy="3672408"/>
          </a:xfrm>
          <a:prstGeom prst="rect">
            <a:avLst/>
          </a:prstGeom>
          <a:noFill/>
        </p:spPr>
      </p:pic>
      <p:pic>
        <p:nvPicPr>
          <p:cNvPr id="5" name="Picture 4" descr="GR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61248"/>
            <a:ext cx="5484999" cy="38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" y="5589240"/>
            <a:ext cx="1512168" cy="112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2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fr-BE" sz="3200" b="1" i="0" strike="noStrike" baseline="0" dirty="0">
                <a:latin typeface="Times New Roman"/>
              </a:rPr>
              <a:t>Applications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pPr marR="0" lvl="0" rtl="0"/>
            <a:endParaRPr lang="fr-BE" sz="2000" b="0" i="0" u="none" strike="noStrike" baseline="0" dirty="0">
              <a:latin typeface="Times New Roman"/>
            </a:endParaRPr>
          </a:p>
          <a:p>
            <a:pPr marR="0" lvl="0" rtl="0"/>
            <a:endParaRPr lang="fr-BE" sz="2000" dirty="0">
              <a:latin typeface="Times New Roman"/>
            </a:endParaRPr>
          </a:p>
          <a:p>
            <a:pPr marR="0" lvl="0" rtl="0"/>
            <a:endParaRPr lang="fr-BE" sz="2000" dirty="0">
              <a:latin typeface="Times New Roman"/>
            </a:endParaRPr>
          </a:p>
          <a:p>
            <a:pPr marR="0" lvl="0" rtl="0"/>
            <a:endParaRPr lang="fr-BE" sz="2000" dirty="0">
              <a:latin typeface="Times New Roman"/>
            </a:endParaRPr>
          </a:p>
          <a:p>
            <a:pPr marR="0" lvl="0" rtl="0"/>
            <a:endParaRPr lang="fr-BE" sz="2000" b="0" i="0" u="none" strike="noStrike" baseline="0" dirty="0">
              <a:latin typeface="Times New Roman"/>
            </a:endParaRPr>
          </a:p>
          <a:p>
            <a:pPr marL="457200" lvl="1" indent="0">
              <a:buNone/>
            </a:pPr>
            <a:r>
              <a:rPr lang="fr-BE" sz="1900" b="0" i="0" u="none" strike="noStrike" baseline="0" dirty="0">
                <a:latin typeface="Times New Roman"/>
              </a:rPr>
              <a:t>	Piste d’envol de Roma Fiumicino</a:t>
            </a:r>
          </a:p>
          <a:p>
            <a:pPr marL="457200" lvl="1" indent="0">
              <a:buNone/>
            </a:pPr>
            <a:r>
              <a:rPr lang="fr-BE" sz="1900" b="0" i="0" u="none" strike="noStrike" baseline="0" dirty="0">
                <a:latin typeface="Times New Roman"/>
              </a:rPr>
              <a:t>	                                                               Sol des halles d’entretien avions 						de la</a:t>
            </a:r>
            <a:r>
              <a:rPr lang="fr-BE" sz="1900" b="0" i="0" u="none" strike="noStrike" dirty="0">
                <a:latin typeface="Times New Roman"/>
              </a:rPr>
              <a:t> </a:t>
            </a:r>
            <a:r>
              <a:rPr lang="fr-BE" sz="1900" b="0" i="0" u="none" strike="noStrike" baseline="0" dirty="0">
                <a:latin typeface="Times New Roman"/>
              </a:rPr>
              <a:t>Lufthansa</a:t>
            </a:r>
          </a:p>
          <a:p>
            <a:endParaRPr lang="fr-BE" sz="1900" dirty="0">
              <a:latin typeface="Times New Roman"/>
            </a:endParaRPr>
          </a:p>
          <a:p>
            <a:endParaRPr lang="fr-BE" sz="1900" b="0" i="0" u="none" strike="noStrike" baseline="0" dirty="0">
              <a:latin typeface="Times New Roman"/>
            </a:endParaRPr>
          </a:p>
          <a:p>
            <a:endParaRPr lang="fr-BE" sz="1900" b="0" i="0" u="none" strike="noStrike" baseline="0" dirty="0">
              <a:latin typeface="Times New Roman"/>
            </a:endParaRPr>
          </a:p>
          <a:p>
            <a:pPr marR="0" lvl="0" rtl="0"/>
            <a:endParaRPr lang="fr-BE" sz="1900" dirty="0">
              <a:latin typeface="Times New Roman"/>
            </a:endParaRPr>
          </a:p>
          <a:p>
            <a:pPr marR="0" lvl="0" rtl="0"/>
            <a:endParaRPr lang="fr-BE" sz="1900" b="0" i="0" u="none" strike="noStrike" baseline="0" dirty="0">
              <a:latin typeface="Times New Roman"/>
            </a:endParaRPr>
          </a:p>
          <a:p>
            <a:pPr marR="0" lvl="0" rtl="0"/>
            <a:endParaRPr lang="fr-BE" sz="1900" b="0" i="0" u="none" strike="noStrike" baseline="0" dirty="0">
              <a:latin typeface="Times New Roman"/>
            </a:endParaRPr>
          </a:p>
          <a:p>
            <a:pPr marL="0" marR="0" lvl="0" indent="0" rtl="0">
              <a:buNone/>
            </a:pPr>
            <a:r>
              <a:rPr lang="fr-BE" sz="1900" b="0" i="0" u="none" strike="noStrike" baseline="0" dirty="0">
                <a:latin typeface="Times New Roman"/>
              </a:rPr>
              <a:t>	      Manutention aisée		          </a:t>
            </a:r>
          </a:p>
          <a:p>
            <a:pPr marL="0" marR="0" lvl="0" indent="0" rtl="0">
              <a:buNone/>
            </a:pPr>
            <a:r>
              <a:rPr lang="fr-BE" sz="1900" b="0" i="0" u="none" strike="noStrike" baseline="0" dirty="0">
                <a:latin typeface="Times New Roman"/>
              </a:rPr>
              <a:t>	                                                                         Héliportage</a:t>
            </a:r>
            <a:endParaRPr lang="fr-BE" sz="1900" dirty="0"/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2713355" cy="1356360"/>
          </a:xfrm>
          <a:prstGeom prst="rect">
            <a:avLst/>
          </a:prstGeom>
          <a:noFill/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2914650" cy="1410335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2319655" cy="174053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9810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GRC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61248"/>
            <a:ext cx="5484999" cy="38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" y="5589240"/>
            <a:ext cx="1512168" cy="112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55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fr-BE" sz="3200" b="1" dirty="0">
                <a:solidFill>
                  <a:prstClr val="black"/>
                </a:solidFill>
                <a:latin typeface="Times New Roman"/>
              </a:rPr>
              <a:t>Production de verre cellulaire</a:t>
            </a:r>
            <a:br>
              <a:rPr lang="fr-BE" sz="3200" b="1" dirty="0">
                <a:solidFill>
                  <a:prstClr val="black"/>
                </a:solidFill>
                <a:latin typeface="Times New Roman"/>
              </a:rPr>
            </a:br>
            <a:r>
              <a:rPr lang="fr-BE" sz="3200" b="1" dirty="0">
                <a:solidFill>
                  <a:prstClr val="black"/>
                </a:solidFill>
                <a:latin typeface="Times New Roman"/>
              </a:rPr>
              <a:t>et économie circulaire</a:t>
            </a:r>
            <a:endParaRPr lang="fr-BE" sz="3200" b="1" i="0" strike="noStrike" baseline="0" dirty="0">
              <a:latin typeface="Times New Roman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0" y="1988840"/>
            <a:ext cx="4042792" cy="4525963"/>
          </a:xfrm>
        </p:spPr>
        <p:txBody>
          <a:bodyPr/>
          <a:lstStyle/>
          <a:p>
            <a:pPr marR="0" lvl="0" rtl="0"/>
            <a:r>
              <a:rPr lang="fr-BE" sz="1800" b="0" i="0" u="none" strike="noStrike" baseline="0" dirty="0">
                <a:latin typeface="Times New Roman"/>
              </a:rPr>
              <a:t>L’intérêt de ce produit associe la collecte de déchets de verre dans une zone urbaine, avec la production d’un matériau de construction utilisable dans la même région.</a:t>
            </a:r>
          </a:p>
          <a:p>
            <a:pPr marR="0" lvl="0" rtl="0"/>
            <a:endParaRPr lang="fr-BE" sz="1800" dirty="0">
              <a:latin typeface="Times New Roman"/>
            </a:endParaRPr>
          </a:p>
          <a:p>
            <a:pPr marR="0" lvl="0" rtl="0"/>
            <a:endParaRPr lang="fr-BE" sz="1800" b="0" i="0" u="none" strike="noStrike" baseline="0" dirty="0">
              <a:latin typeface="Times New Roman"/>
            </a:endParaRPr>
          </a:p>
          <a:p>
            <a:pPr marR="0" lvl="0" rtl="0"/>
            <a:r>
              <a:rPr lang="fr-BE" sz="1800" b="0" i="0" u="none" strike="noStrike" baseline="0" dirty="0">
                <a:latin typeface="Times New Roman"/>
              </a:rPr>
              <a:t>Cette opportunité prend tout son sens lorsque la verrerie la plus proche impose des coûts de transport considérables.</a:t>
            </a:r>
          </a:p>
          <a:p>
            <a:pPr marR="0" lvl="0" rtl="0"/>
            <a:endParaRPr lang="fr-BE" sz="1800" dirty="0">
              <a:latin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3622675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57192"/>
            <a:ext cx="174783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GR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61248"/>
            <a:ext cx="5484999" cy="38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" y="5589240"/>
            <a:ext cx="1512168" cy="112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583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fr-BE" sz="3600" b="1" dirty="0">
                <a:latin typeface="Times New Roman"/>
              </a:rPr>
              <a:t>Un site industriel en Belgique est pressenti pour la production </a:t>
            </a:r>
            <a:r>
              <a:rPr lang="fr-BE" sz="3600" b="1" i="0" strike="noStrike" baseline="0" dirty="0">
                <a:latin typeface="Times New Roman"/>
              </a:rPr>
              <a:t>de verre cellulaire :</a:t>
            </a:r>
            <a:br>
              <a:rPr lang="fr-BE" sz="3200" b="1" i="0" strike="noStrike" baseline="0" dirty="0">
                <a:latin typeface="Times New Roman"/>
              </a:rPr>
            </a:br>
            <a:endParaRPr lang="fr-BE" sz="3200" b="0" i="0" strike="noStrike" baseline="0" dirty="0">
              <a:latin typeface="Times New Roman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3568" y="1700808"/>
            <a:ext cx="8003232" cy="4277071"/>
          </a:xfrm>
        </p:spPr>
        <p:txBody>
          <a:bodyPr>
            <a:normAutofit/>
          </a:bodyPr>
          <a:lstStyle/>
          <a:p>
            <a:pPr marR="0" lvl="0" rtl="0"/>
            <a:r>
              <a:rPr lang="fr-BE" sz="2000" b="0" i="0" u="none" strike="noStrike" baseline="0" dirty="0">
                <a:latin typeface="Times New Roman"/>
              </a:rPr>
              <a:t>La Belgique est un</a:t>
            </a:r>
            <a:r>
              <a:rPr lang="fr-BE" sz="2000" b="0" i="0" u="none" strike="noStrike" dirty="0">
                <a:latin typeface="Times New Roman"/>
              </a:rPr>
              <a:t> cas d’école particulier</a:t>
            </a:r>
            <a:r>
              <a:rPr lang="fr-BE" sz="2000" b="0" i="0" u="none" strike="noStrike" baseline="0" dirty="0">
                <a:latin typeface="Times New Roman"/>
              </a:rPr>
              <a:t> pour envisager un projet de mousse de verre :</a:t>
            </a:r>
          </a:p>
          <a:p>
            <a:pPr lvl="1"/>
            <a:r>
              <a:rPr lang="fr-BE" sz="1600" dirty="0">
                <a:latin typeface="Times New Roman"/>
              </a:rPr>
              <a:t>La collecte sélective du verre d’emballages affiche les résultats parmi les meilleurs d’Europe ; cependant, la production de verre d’emballages, réduite à un seul site, ne consomme que 10% de la collecte.</a:t>
            </a:r>
          </a:p>
          <a:p>
            <a:pPr lvl="1"/>
            <a:r>
              <a:rPr lang="fr-BE" sz="1600" dirty="0">
                <a:latin typeface="Times New Roman"/>
              </a:rPr>
              <a:t>De ce fait, la majeure partie des déchets verre, après épuration en Belgique, sont valorisés en Allemagne et aux Pays-Bas, avec la valeur ajoutée correspondante. </a:t>
            </a:r>
          </a:p>
          <a:p>
            <a:pPr marL="857250" lvl="2" indent="0">
              <a:buNone/>
            </a:pPr>
            <a:endParaRPr lang="fr-BE" sz="1200" dirty="0">
              <a:latin typeface="Times New Roman"/>
            </a:endParaRPr>
          </a:p>
          <a:p>
            <a:pPr marL="57150" indent="0">
              <a:buNone/>
            </a:pPr>
            <a:r>
              <a:rPr lang="fr-BE" sz="2000" dirty="0">
                <a:latin typeface="Times New Roman"/>
              </a:rPr>
              <a:t>Ce sont ainsi des centaines de milliers de tonnes de verre qui circulent la plupart du temps sur route. </a:t>
            </a:r>
          </a:p>
          <a:p>
            <a:pPr marL="57150" indent="0">
              <a:buNone/>
            </a:pPr>
            <a:endParaRPr lang="fr-BE" sz="2000" dirty="0">
              <a:latin typeface="Times New Roman"/>
            </a:endParaRPr>
          </a:p>
          <a:p>
            <a:pPr marL="57150" indent="0">
              <a:buNone/>
            </a:pPr>
            <a:r>
              <a:rPr lang="fr-BE" sz="2000" b="1" dirty="0">
                <a:solidFill>
                  <a:srgbClr val="00B050"/>
                </a:solidFill>
                <a:latin typeface="Times New Roman"/>
              </a:rPr>
              <a:t>Economie circulaire certes, </a:t>
            </a:r>
            <a:r>
              <a:rPr lang="fr-BE" sz="2000" dirty="0">
                <a:latin typeface="Times New Roman"/>
              </a:rPr>
              <a:t>mais avec un </a:t>
            </a:r>
            <a:r>
              <a:rPr lang="fr-BE" sz="2000" b="1" dirty="0">
                <a:solidFill>
                  <a:srgbClr val="FF0000"/>
                </a:solidFill>
                <a:latin typeface="Times New Roman"/>
              </a:rPr>
              <a:t>grand rayon de chalandise</a:t>
            </a:r>
            <a:r>
              <a:rPr lang="fr-BE" sz="2000" dirty="0">
                <a:latin typeface="Times New Roman"/>
              </a:rPr>
              <a:t>…</a:t>
            </a:r>
          </a:p>
        </p:txBody>
      </p:sp>
      <p:pic>
        <p:nvPicPr>
          <p:cNvPr id="4" name="Picture 4" descr="GR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61248"/>
            <a:ext cx="5484999" cy="38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" y="5589240"/>
            <a:ext cx="1512168" cy="112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7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 sz="2000" b="0" i="0" u="none" strike="noStrike" baseline="0" dirty="0">
                <a:latin typeface="Times New Roman"/>
              </a:rPr>
              <a:t>En amont du projet, des fournisseurs de déchets</a:t>
            </a:r>
            <a:r>
              <a:rPr lang="fr-BE" sz="2000" b="0" i="0" u="none" strike="noStrike" dirty="0">
                <a:latin typeface="Times New Roman"/>
              </a:rPr>
              <a:t> de verre sont déjà potentiellement mobilisés.</a:t>
            </a:r>
          </a:p>
          <a:p>
            <a:pPr lvl="0"/>
            <a:endParaRPr lang="fr-BE" sz="2000" b="0" i="0" u="none" strike="noStrike" dirty="0">
              <a:latin typeface="Times New Roman"/>
            </a:endParaRPr>
          </a:p>
          <a:p>
            <a:pPr lvl="0"/>
            <a:r>
              <a:rPr lang="fr-BE" sz="2000" dirty="0">
                <a:latin typeface="Times New Roman"/>
              </a:rPr>
              <a:t>Le site identifié répond aux critères les plus stricts d’un économie circulaire bien comprise: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1600" b="1" dirty="0">
                <a:solidFill>
                  <a:srgbClr val="00B050"/>
                </a:solidFill>
                <a:latin typeface="Times New Roman"/>
              </a:rPr>
              <a:t>Proximité du gisement de déchets.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1600" b="1" dirty="0">
                <a:solidFill>
                  <a:srgbClr val="00B050"/>
                </a:solidFill>
                <a:latin typeface="Times New Roman"/>
              </a:rPr>
              <a:t>Mise en œuvre locale du verre cellulaire produit.</a:t>
            </a:r>
          </a:p>
          <a:p>
            <a:pPr lvl="0"/>
            <a:endParaRPr lang="fr-BE" sz="2000" b="0" i="0" u="none" strike="noStrike" baseline="0" dirty="0">
              <a:latin typeface="Times New Roman"/>
            </a:endParaRPr>
          </a:p>
          <a:p>
            <a:pPr lvl="0"/>
            <a:r>
              <a:rPr lang="fr-BE" sz="2000" b="0" i="0" u="none" strike="noStrike" baseline="0" dirty="0">
                <a:latin typeface="Times New Roman"/>
              </a:rPr>
              <a:t>Le know-how nécessaire nous est complétement acquis, avec des partenaires industriels</a:t>
            </a:r>
            <a:r>
              <a:rPr lang="fr-BE" sz="2000" b="0" i="0" u="none" strike="noStrike" dirty="0">
                <a:latin typeface="Times New Roman"/>
              </a:rPr>
              <a:t> qui exploitent des lignes de production identiques.</a:t>
            </a:r>
            <a:endParaRPr lang="fr-BE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3600" b="1" dirty="0">
                <a:latin typeface="Times New Roman"/>
              </a:rPr>
              <a:t>Une démarche « éco-responsable » de reconversion d’un site industriel.</a:t>
            </a:r>
            <a:endParaRPr lang="fr-BE" sz="3200" b="0" i="0" strike="noStrike" baseline="0" dirty="0">
              <a:latin typeface="Times New Roman"/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" y="5589240"/>
            <a:ext cx="1512168" cy="1122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GR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61248"/>
            <a:ext cx="5484999" cy="38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07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fr-BE" sz="3200" b="1" i="0" strike="noStrike" baseline="0" dirty="0">
                <a:latin typeface="Times New Roman"/>
              </a:rPr>
              <a:t>Production de verre cellulaire :</a:t>
            </a:r>
            <a:br>
              <a:rPr lang="fr-BE" sz="3200" b="1" i="0" strike="noStrike" baseline="0" dirty="0">
                <a:latin typeface="Times New Roman"/>
              </a:rPr>
            </a:br>
            <a:r>
              <a:rPr lang="fr-BE" sz="3200" b="1" i="0" strike="noStrike" baseline="0" dirty="0">
                <a:latin typeface="Times New Roman"/>
              </a:rPr>
              <a:t>regards sur un projet concret.</a:t>
            </a:r>
            <a:endParaRPr lang="fr-BE" sz="3200" b="0" i="0" strike="noStrike" baseline="0" dirty="0">
              <a:latin typeface="Times New Roman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584" y="1415652"/>
            <a:ext cx="7859216" cy="4029571"/>
          </a:xfrm>
        </p:spPr>
        <p:txBody>
          <a:bodyPr>
            <a:normAutofit fontScale="92500" lnSpcReduction="20000"/>
          </a:bodyPr>
          <a:lstStyle/>
          <a:p>
            <a:pPr marR="0" lvl="0" rtl="0"/>
            <a:r>
              <a:rPr lang="fr-BE" sz="2000" b="0" i="0" u="none" strike="noStrike" dirty="0">
                <a:latin typeface="Times New Roman"/>
              </a:rPr>
              <a:t>Le contexte économique local dicte les phases conduisant à un équilibre économique.</a:t>
            </a:r>
          </a:p>
          <a:p>
            <a:pPr marR="0" lvl="0" rtl="0"/>
            <a:endParaRPr lang="fr-BE" sz="2000" dirty="0">
              <a:latin typeface="Times New Roman"/>
            </a:endParaRPr>
          </a:p>
          <a:p>
            <a:pPr marR="0" lvl="0" rtl="0"/>
            <a:r>
              <a:rPr lang="fr-BE" sz="2000" b="0" i="0" u="none" strike="noStrike" dirty="0">
                <a:latin typeface="Times New Roman"/>
              </a:rPr>
              <a:t>Il en résulte un démarrage séquentiel en 3 phases :</a:t>
            </a:r>
          </a:p>
          <a:p>
            <a:pPr lvl="1"/>
            <a:r>
              <a:rPr lang="fr-BE" sz="1600" b="0" i="0" u="none" strike="noStrike" dirty="0">
                <a:latin typeface="Times New Roman"/>
              </a:rPr>
              <a:t>Phase 1 ( Années 1 à   3 ) : traitement de   5.000 tonnes de déchets de verre.</a:t>
            </a:r>
          </a:p>
          <a:p>
            <a:pPr lvl="1"/>
            <a:r>
              <a:rPr lang="fr-BE" sz="1600" dirty="0">
                <a:latin typeface="Times New Roman"/>
              </a:rPr>
              <a:t>Phase 2 ( Années 4 à   6 ) : traitement de 20.000 tonnes de déchets de verre.</a:t>
            </a:r>
          </a:p>
          <a:p>
            <a:pPr lvl="1"/>
            <a:r>
              <a:rPr lang="fr-BE" sz="1600" dirty="0">
                <a:latin typeface="Times New Roman"/>
              </a:rPr>
              <a:t>Phase 3 ( Années 7 à 10 ) : traitement de 40.000 tonnes de déchets de verre.</a:t>
            </a:r>
            <a:endParaRPr lang="fr-BE" sz="1600" b="0" i="0" u="none" strike="noStrike" dirty="0">
              <a:latin typeface="Times New Roman"/>
            </a:endParaRPr>
          </a:p>
          <a:p>
            <a:pPr marR="0" lvl="0" rtl="0"/>
            <a:endParaRPr lang="fr-BE" sz="2000" dirty="0">
              <a:latin typeface="Times New Roman"/>
            </a:endParaRPr>
          </a:p>
          <a:p>
            <a:pPr marR="0" lvl="0" rtl="0"/>
            <a:r>
              <a:rPr lang="fr-BE" sz="2000" dirty="0">
                <a:latin typeface="Times New Roman"/>
              </a:rPr>
              <a:t>Approche « dynamique » : </a:t>
            </a:r>
          </a:p>
          <a:p>
            <a:pPr lvl="1"/>
            <a:r>
              <a:rPr lang="fr-BE" sz="1600" b="0" i="0" u="none" strike="noStrike" baseline="0" dirty="0">
                <a:latin typeface="Times New Roman"/>
              </a:rPr>
              <a:t>La</a:t>
            </a:r>
            <a:r>
              <a:rPr lang="fr-BE" sz="1600" b="0" i="0" u="none" strike="noStrike" dirty="0">
                <a:latin typeface="Times New Roman"/>
              </a:rPr>
              <a:t> technologie de moussage passe par un four déjà éprouvé, fruit d’une recherche financée par l’Europe</a:t>
            </a:r>
            <a:r>
              <a:rPr lang="fr-BE" sz="1600" dirty="0">
                <a:latin typeface="Times New Roman"/>
              </a:rPr>
              <a:t>.</a:t>
            </a:r>
            <a:endParaRPr lang="fr-BE" sz="1600" b="0" i="0" u="none" strike="noStrike" baseline="0" dirty="0">
              <a:latin typeface="Times New Roman"/>
            </a:endParaRPr>
          </a:p>
          <a:p>
            <a:pPr lvl="1"/>
            <a:r>
              <a:rPr lang="fr-BE" sz="1600" b="0" i="0" u="none" strike="noStrike" baseline="0" dirty="0">
                <a:latin typeface="Times New Roman"/>
              </a:rPr>
              <a:t>Les fours à l’étude sont modulaires et susceptibles d’être établis</a:t>
            </a:r>
            <a:r>
              <a:rPr lang="fr-BE" sz="1600" b="0" i="0" u="none" strike="noStrike" dirty="0">
                <a:latin typeface="Times New Roman"/>
              </a:rPr>
              <a:t> en parallèle, suivant la montée en puissance de la production.</a:t>
            </a:r>
          </a:p>
          <a:p>
            <a:pPr lvl="1"/>
            <a:r>
              <a:rPr lang="fr-BE" sz="1600" dirty="0">
                <a:solidFill>
                  <a:prstClr val="black"/>
                </a:solidFill>
                <a:latin typeface="Times New Roman"/>
              </a:rPr>
              <a:t>Phase 1 :   2 fours 	  25.000 m³ de verre cellulaire.</a:t>
            </a:r>
          </a:p>
          <a:p>
            <a:pPr lvl="1"/>
            <a:r>
              <a:rPr lang="fr-BE" sz="1600" dirty="0">
                <a:solidFill>
                  <a:prstClr val="black"/>
                </a:solidFill>
                <a:latin typeface="Times New Roman"/>
              </a:rPr>
              <a:t>Phase 2 :   8 fours 	100.000 m³ de verre cellulaire. </a:t>
            </a:r>
          </a:p>
          <a:p>
            <a:pPr lvl="1"/>
            <a:r>
              <a:rPr lang="fr-BE" sz="1600" dirty="0">
                <a:solidFill>
                  <a:prstClr val="black"/>
                </a:solidFill>
                <a:latin typeface="Times New Roman"/>
              </a:rPr>
              <a:t>Phase 3 : 16 fours 	200.000 m³ de verre cellulaire.</a:t>
            </a:r>
          </a:p>
          <a:p>
            <a:pPr lvl="0"/>
            <a:endParaRPr lang="fr-BE" sz="2000" dirty="0">
              <a:solidFill>
                <a:prstClr val="black"/>
              </a:solidFill>
              <a:latin typeface="Times New Roman"/>
            </a:endParaRPr>
          </a:p>
          <a:p>
            <a:pPr lvl="1"/>
            <a:endParaRPr lang="fr-BE" sz="1600" b="0" i="0" u="none" strike="noStrike" dirty="0">
              <a:latin typeface="Times New Roman"/>
            </a:endParaRPr>
          </a:p>
          <a:p>
            <a:pPr marR="0" lvl="0" rtl="0"/>
            <a:endParaRPr lang="fr-BE" sz="2000" b="0" i="0" u="none" strike="noStrike" baseline="0" dirty="0">
              <a:latin typeface="Times New Roman"/>
            </a:endParaRPr>
          </a:p>
        </p:txBody>
      </p:sp>
      <p:pic>
        <p:nvPicPr>
          <p:cNvPr id="4" name="Picture 4" descr="GR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61248"/>
            <a:ext cx="5484999" cy="38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" y="5589240"/>
            <a:ext cx="1512168" cy="112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81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74639"/>
            <a:ext cx="7776864" cy="778098"/>
          </a:xfrm>
        </p:spPr>
        <p:txBody>
          <a:bodyPr>
            <a:normAutofit fontScale="90000"/>
          </a:bodyPr>
          <a:lstStyle/>
          <a:p>
            <a:pPr marR="0" rtl="0"/>
            <a:r>
              <a:rPr lang="fr-BE" sz="3200" b="1" i="0" strike="noStrike" baseline="0" dirty="0">
                <a:latin typeface="Times New Roman"/>
              </a:rPr>
              <a:t>Projet de verre cellulaire : chiffres-clefs.</a:t>
            </a:r>
            <a:br>
              <a:rPr lang="fr-BE" sz="3200" b="1" i="0" strike="noStrike" baseline="0" dirty="0">
                <a:latin typeface="Times New Roman"/>
              </a:rPr>
            </a:br>
            <a:endParaRPr lang="fr-BE" sz="3200" b="0" i="0" strike="noStrike" baseline="0" dirty="0">
              <a:latin typeface="Times New Roman"/>
            </a:endParaRPr>
          </a:p>
        </p:txBody>
      </p:sp>
      <p:pic>
        <p:nvPicPr>
          <p:cNvPr id="4" name="Picture 4" descr="GR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61248"/>
            <a:ext cx="5484999" cy="38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" y="5589240"/>
            <a:ext cx="1512168" cy="1122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2BA3020-F2AF-4C57-AE36-3EAF9840B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905191"/>
            <a:ext cx="7416824" cy="48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63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8136904" cy="4243611"/>
          </a:xfrm>
        </p:spPr>
        <p:txBody>
          <a:bodyPr>
            <a:normAutofit/>
          </a:bodyPr>
          <a:lstStyle/>
          <a:p>
            <a:pPr marR="0" lvl="0" rtl="0"/>
            <a:r>
              <a:rPr lang="fr-BE" sz="2000" b="0" i="0" u="none" strike="noStrike" dirty="0">
                <a:latin typeface="Times New Roman"/>
              </a:rPr>
              <a:t>Business Plan : le « break-</a:t>
            </a:r>
            <a:r>
              <a:rPr lang="fr-BE" sz="2000" b="0" i="0" u="none" strike="noStrike" dirty="0" err="1">
                <a:latin typeface="Times New Roman"/>
              </a:rPr>
              <a:t>even</a:t>
            </a:r>
            <a:r>
              <a:rPr lang="fr-BE" sz="2000" dirty="0">
                <a:latin typeface="Times New Roman"/>
              </a:rPr>
              <a:t> », subordonné au contexte local, peut être atteint durant la « phase 2 ».</a:t>
            </a:r>
          </a:p>
          <a:p>
            <a:pPr marR="0" lvl="0" rtl="0"/>
            <a:r>
              <a:rPr lang="fr-BE" sz="2000" dirty="0">
                <a:latin typeface="Times New Roman"/>
              </a:rPr>
              <a:t>Ce résultat reste très sensible :</a:t>
            </a:r>
          </a:p>
          <a:p>
            <a:pPr lvl="1"/>
            <a:r>
              <a:rPr lang="fr-BE" sz="1800" b="0" i="0" u="none" strike="noStrike" dirty="0">
                <a:latin typeface="Times New Roman"/>
              </a:rPr>
              <a:t>Aux « coûts négatifs » liés aux déchets ultimes. Il s’agit des coûts prohibitifs d’enfouissement que l’on peut ainsi éviter ;</a:t>
            </a:r>
          </a:p>
          <a:p>
            <a:pPr lvl="1"/>
            <a:r>
              <a:rPr lang="fr-BE" sz="1800" dirty="0">
                <a:latin typeface="Times New Roman"/>
              </a:rPr>
              <a:t>Aux aides éventuelles des pouvoirs publics, qui soutiennent des projets novateurs en économie d’énergie et en recyclage de matières premières.</a:t>
            </a:r>
            <a:endParaRPr lang="fr-BE" sz="1800" b="0" i="0" u="none" strike="noStrike" dirty="0">
              <a:latin typeface="Times New Roman"/>
            </a:endParaRPr>
          </a:p>
          <a:p>
            <a:pPr marR="0" lvl="0" rtl="0"/>
            <a:r>
              <a:rPr lang="fr-BE" sz="2000" dirty="0">
                <a:latin typeface="Times New Roman"/>
              </a:rPr>
              <a:t>Le procédé de moussage envisagé concerne un four électrique, qui présente l’avantage de l’absence de rejets en cheminée (effet de serre, dioxydes...).</a:t>
            </a:r>
          </a:p>
          <a:p>
            <a:pPr marR="0" lvl="0" rtl="0"/>
            <a:r>
              <a:rPr lang="fr-BE" sz="2000" dirty="0">
                <a:latin typeface="Times New Roman"/>
              </a:rPr>
              <a:t>Toutefois, d’autres sources d’énergie sont envisageables : de nombreux fours au gaz sont en exploitation.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fr-BE" sz="3200" b="1" i="0" strike="noStrike" baseline="0" dirty="0">
                <a:latin typeface="Times New Roman"/>
              </a:rPr>
              <a:t>Projet de verre cellulaire : premiers résultats.</a:t>
            </a:r>
            <a:endParaRPr lang="fr-BE" sz="3200" b="0" i="0" strike="noStrike" baseline="0" dirty="0">
              <a:latin typeface="Times New Roman"/>
            </a:endParaRPr>
          </a:p>
        </p:txBody>
      </p:sp>
      <p:pic>
        <p:nvPicPr>
          <p:cNvPr id="4" name="Picture 4" descr="GR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61248"/>
            <a:ext cx="5484999" cy="38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" y="5589240"/>
            <a:ext cx="1512168" cy="112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28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22809"/>
          </a:xfrm>
        </p:spPr>
        <p:txBody>
          <a:bodyPr>
            <a:normAutofit/>
          </a:bodyPr>
          <a:lstStyle/>
          <a:p>
            <a:pPr marR="0" rtl="0"/>
            <a:r>
              <a:rPr lang="fr-BE" sz="3200" b="1" i="0" strike="noStrike" baseline="0" dirty="0">
                <a:latin typeface="Times New Roman"/>
              </a:rPr>
              <a:t>Production de verre cellulaire : conclusions.</a:t>
            </a:r>
            <a:endParaRPr lang="fr-BE" sz="3200" b="0" i="0" strike="noStrike" baseline="0" dirty="0">
              <a:latin typeface="Times New Roman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3568" y="1397447"/>
            <a:ext cx="8003232" cy="440781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BE" sz="2000" b="1" dirty="0">
                <a:solidFill>
                  <a:srgbClr val="0070C0"/>
                </a:solidFill>
                <a:latin typeface="Times New Roman"/>
              </a:rPr>
              <a:t>En qualité de consultants, nous développons un projet concret en Belgique.</a:t>
            </a:r>
          </a:p>
          <a:p>
            <a:pPr lvl="0"/>
            <a:endParaRPr lang="fr-BE" sz="2000" b="1" dirty="0">
              <a:solidFill>
                <a:srgbClr val="0070C0"/>
              </a:solidFill>
              <a:latin typeface="Times New Roman"/>
            </a:endParaRPr>
          </a:p>
          <a:p>
            <a:pPr lvl="0"/>
            <a:r>
              <a:rPr lang="fr-BE" sz="2000" b="1" dirty="0">
                <a:solidFill>
                  <a:srgbClr val="0070C0"/>
                </a:solidFill>
                <a:latin typeface="Times New Roman"/>
              </a:rPr>
              <a:t>Notre projet rencontre un grand intérêt de la part des pouvoirs publics et éveille l’attention des éco-organismes.</a:t>
            </a:r>
          </a:p>
          <a:p>
            <a:pPr lvl="0"/>
            <a:endParaRPr lang="fr-BE" sz="2000" b="1" dirty="0">
              <a:solidFill>
                <a:srgbClr val="0070C0"/>
              </a:solidFill>
              <a:latin typeface="Times New Roman"/>
            </a:endParaRPr>
          </a:p>
          <a:p>
            <a:pPr lvl="0"/>
            <a:r>
              <a:rPr lang="fr-BE" sz="2000" b="1" dirty="0">
                <a:solidFill>
                  <a:srgbClr val="0070C0"/>
                </a:solidFill>
                <a:latin typeface="Times New Roman"/>
              </a:rPr>
              <a:t>Notre approche a franchi nos frontières vers </a:t>
            </a:r>
            <a:r>
              <a:rPr lang="fr-BE" sz="2000" b="1">
                <a:solidFill>
                  <a:srgbClr val="0070C0"/>
                </a:solidFill>
                <a:latin typeface="Times New Roman"/>
              </a:rPr>
              <a:t>les Pays-Bas </a:t>
            </a:r>
            <a:r>
              <a:rPr lang="fr-BE" sz="2000" b="1" dirty="0">
                <a:solidFill>
                  <a:srgbClr val="0070C0"/>
                </a:solidFill>
                <a:latin typeface="Times New Roman"/>
              </a:rPr>
              <a:t>et l’Algérie qui, à leur tour, analysent cette opportunité.</a:t>
            </a:r>
          </a:p>
          <a:p>
            <a:pPr lvl="0"/>
            <a:endParaRPr lang="fr-BE" sz="2000" b="1" dirty="0">
              <a:solidFill>
                <a:srgbClr val="0070C0"/>
              </a:solidFill>
              <a:latin typeface="Times New Roman"/>
            </a:endParaRPr>
          </a:p>
          <a:p>
            <a:pPr lvl="0"/>
            <a:r>
              <a:rPr lang="fr-BE" sz="2000" b="1" dirty="0">
                <a:solidFill>
                  <a:srgbClr val="0070C0"/>
                </a:solidFill>
                <a:latin typeface="Times New Roman"/>
              </a:rPr>
              <a:t>Nous sommes convaincus qu’un tel projet peut trouver sa place en France.</a:t>
            </a:r>
          </a:p>
          <a:p>
            <a:pPr lvl="0"/>
            <a:endParaRPr lang="fr-BE" sz="2000" b="1" dirty="0">
              <a:solidFill>
                <a:srgbClr val="0070C0"/>
              </a:solidFill>
              <a:latin typeface="Times New Roman"/>
            </a:endParaRPr>
          </a:p>
          <a:p>
            <a:pPr lvl="0"/>
            <a:r>
              <a:rPr lang="fr-BE" sz="2000" b="1" dirty="0">
                <a:solidFill>
                  <a:srgbClr val="0070C0"/>
                </a:solidFill>
                <a:latin typeface="Times New Roman"/>
              </a:rPr>
              <a:t>C’est la raison pour laquelle nous vous avons offert cette présentation.</a:t>
            </a:r>
            <a:br>
              <a:rPr lang="fr-BE" sz="2000" b="1" dirty="0">
                <a:solidFill>
                  <a:srgbClr val="0070C0"/>
                </a:solidFill>
                <a:latin typeface="Times New Roman"/>
              </a:rPr>
            </a:br>
            <a:r>
              <a:rPr lang="fr-BE" sz="2000" b="1" dirty="0">
                <a:solidFill>
                  <a:srgbClr val="0070C0"/>
                </a:solidFill>
                <a:latin typeface="Times New Roman"/>
              </a:rPr>
              <a:t>Nous remercions les organisateurs pour l’intérêt qu’ils nous ont témoigné.</a:t>
            </a:r>
          </a:p>
          <a:p>
            <a:pPr lvl="0"/>
            <a:endParaRPr lang="fr-BE" sz="2000" b="1" dirty="0">
              <a:solidFill>
                <a:srgbClr val="0070C0"/>
              </a:solidFill>
              <a:latin typeface="Times New Roman"/>
            </a:endParaRPr>
          </a:p>
          <a:p>
            <a:pPr lvl="0"/>
            <a:endParaRPr lang="fr-BE" sz="2000" b="1" dirty="0">
              <a:solidFill>
                <a:srgbClr val="0070C0"/>
              </a:solidFill>
              <a:latin typeface="Times New Roman"/>
            </a:endParaRPr>
          </a:p>
          <a:p>
            <a:pPr lvl="0"/>
            <a:endParaRPr lang="fr-BE" sz="2000" b="1" dirty="0">
              <a:solidFill>
                <a:srgbClr val="0070C0"/>
              </a:solidFill>
              <a:latin typeface="Times New Roman"/>
            </a:endParaRPr>
          </a:p>
          <a:p>
            <a:pPr lvl="0"/>
            <a:endParaRPr lang="fr-BE" sz="2000" b="1" dirty="0">
              <a:solidFill>
                <a:srgbClr val="0070C0"/>
              </a:solidFill>
              <a:latin typeface="Times New Roman"/>
            </a:endParaRPr>
          </a:p>
          <a:p>
            <a:pPr lvl="0"/>
            <a:endParaRPr lang="fr-BE" sz="2000" b="1" dirty="0">
              <a:solidFill>
                <a:srgbClr val="0070C0"/>
              </a:solidFill>
              <a:latin typeface="Times New Roman"/>
            </a:endParaRPr>
          </a:p>
          <a:p>
            <a:pPr lvl="0"/>
            <a:endParaRPr lang="fr-BE" sz="2000" b="1" dirty="0">
              <a:solidFill>
                <a:srgbClr val="0070C0"/>
              </a:solidFill>
              <a:latin typeface="Times New Roman"/>
            </a:endParaRPr>
          </a:p>
          <a:p>
            <a:pPr lvl="0"/>
            <a:endParaRPr lang="fr-BE" sz="2000" b="1" dirty="0">
              <a:solidFill>
                <a:srgbClr val="0070C0"/>
              </a:solidFill>
              <a:latin typeface="Times New Roman"/>
            </a:endParaRPr>
          </a:p>
          <a:p>
            <a:pPr marR="0" lvl="0" rtl="0"/>
            <a:endParaRPr lang="fr-BE" sz="2000" b="0" i="0" u="none" strike="noStrike" baseline="0" dirty="0">
              <a:latin typeface="Times New Roman"/>
            </a:endParaRPr>
          </a:p>
        </p:txBody>
      </p:sp>
      <p:pic>
        <p:nvPicPr>
          <p:cNvPr id="4" name="Picture 4" descr="GR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61248"/>
            <a:ext cx="5484999" cy="38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" y="5589240"/>
            <a:ext cx="1512168" cy="112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 fontScale="90000"/>
          </a:bodyPr>
          <a:lstStyle/>
          <a:p>
            <a:pPr marR="0" rtl="0"/>
            <a:r>
              <a:rPr lang="fr-BE" b="1" i="0" u="none" strike="noStrike" baseline="0" dirty="0">
                <a:latin typeface="Times New Roman"/>
              </a:rPr>
              <a:t>Nous vous remercions</a:t>
            </a:r>
            <a:br>
              <a:rPr lang="fr-BE" b="1" i="0" u="none" strike="noStrike" baseline="0" dirty="0">
                <a:latin typeface="Times New Roman"/>
              </a:rPr>
            </a:br>
            <a:r>
              <a:rPr lang="fr-BE" b="1" i="0" u="none" strike="noStrike" baseline="0" dirty="0">
                <a:latin typeface="Times New Roman"/>
              </a:rPr>
              <a:t> pour votre attention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4077072"/>
            <a:ext cx="8229600" cy="1396752"/>
          </a:xfrm>
        </p:spPr>
        <p:txBody>
          <a:bodyPr>
            <a:normAutofit fontScale="92500"/>
          </a:bodyPr>
          <a:lstStyle/>
          <a:p>
            <a:pPr marR="0" lvl="0" rtl="0"/>
            <a:r>
              <a:rPr lang="fr-FR" b="0" i="0" u="none" strike="noStrike" baseline="0" dirty="0">
                <a:latin typeface="Times New Roman"/>
              </a:rPr>
              <a:t>Ir.</a:t>
            </a:r>
            <a:r>
              <a:rPr lang="fr-FR" b="0" i="0" u="none" strike="noStrike" dirty="0">
                <a:latin typeface="Times New Roman"/>
              </a:rPr>
              <a:t>  </a:t>
            </a:r>
            <a:r>
              <a:rPr lang="fr-FR" b="0" i="0" u="none" strike="noStrike" baseline="0" dirty="0">
                <a:latin typeface="Times New Roman"/>
              </a:rPr>
              <a:t>J-P Delande 	</a:t>
            </a:r>
            <a:r>
              <a:rPr lang="fr-FR" b="0" i="0" u="none" strike="noStrike" baseline="0" dirty="0" err="1">
                <a:latin typeface="Times New Roman"/>
              </a:rPr>
              <a:t>GRConsult</a:t>
            </a:r>
            <a:r>
              <a:rPr lang="fr-FR" b="0" i="0" u="none" strike="noStrike" baseline="0" dirty="0">
                <a:latin typeface="Times New Roman"/>
              </a:rPr>
              <a:t> </a:t>
            </a:r>
            <a:r>
              <a:rPr lang="fr-FR" b="0" i="0" u="none" strike="noStrike" baseline="0" dirty="0" err="1">
                <a:latin typeface="Times New Roman"/>
              </a:rPr>
              <a:t>s.p.r.l.</a:t>
            </a:r>
            <a:endParaRPr lang="fr-FR" b="0" i="0" u="none" strike="noStrike" baseline="0" dirty="0">
              <a:latin typeface="Times New Roman"/>
            </a:endParaRPr>
          </a:p>
          <a:p>
            <a:pPr marR="0" lvl="0" rtl="0"/>
            <a:r>
              <a:rPr lang="fr-FR" b="0" i="0" u="none" strike="noStrike" baseline="0" dirty="0">
                <a:latin typeface="Times New Roman"/>
              </a:rPr>
              <a:t>Ir.  J Hardy</a:t>
            </a:r>
            <a:r>
              <a:rPr lang="fr-BE" b="0" i="0" u="none" strike="noStrike" baseline="0" dirty="0">
                <a:latin typeface="Times New Roman"/>
              </a:rPr>
              <a:t>      		</a:t>
            </a:r>
            <a:r>
              <a:rPr lang="fr-FR" b="0" i="0" u="none" strike="noStrike" baseline="0" dirty="0">
                <a:latin typeface="Times New Roman"/>
              </a:rPr>
              <a:t>JH Finance &amp; Glass </a:t>
            </a:r>
            <a:r>
              <a:rPr lang="fr-FR" b="0" i="0" u="none" strike="noStrike" baseline="0" dirty="0" err="1">
                <a:latin typeface="Times New Roman"/>
              </a:rPr>
              <a:t>s.c.s</a:t>
            </a:r>
            <a:r>
              <a:rPr lang="fr-FR" b="0" i="0" u="none" strike="noStrike" baseline="0" dirty="0">
                <a:latin typeface="Times New Roman"/>
              </a:rPr>
              <a:t>.</a:t>
            </a:r>
            <a:endParaRPr lang="fr-BE" dirty="0"/>
          </a:p>
        </p:txBody>
      </p:sp>
      <p:pic>
        <p:nvPicPr>
          <p:cNvPr id="5" name="Picture 4" descr="GR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61248"/>
            <a:ext cx="5484999" cy="38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" y="5589240"/>
            <a:ext cx="1512168" cy="112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22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fr-BE" sz="3200" b="1" i="0" u="none" strike="noStrike" baseline="0" dirty="0">
                <a:latin typeface="Times New Roman"/>
              </a:rPr>
              <a:t>Le recyclage du verre fait figure de pionnier du recyclage des emballages.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71600" y="1484784"/>
            <a:ext cx="7797552" cy="4320480"/>
          </a:xfrm>
        </p:spPr>
        <p:txBody>
          <a:bodyPr>
            <a:normAutofit fontScale="92500" lnSpcReduction="10000"/>
          </a:bodyPr>
          <a:lstStyle/>
          <a:p>
            <a:pPr marR="0" lvl="0" rtl="0"/>
            <a:r>
              <a:rPr lang="fr-BE" sz="2800" b="0" i="0" u="none" strike="noStrike" baseline="0" dirty="0">
                <a:latin typeface="Times New Roman"/>
              </a:rPr>
              <a:t>La préférence du public pour ce matériau d’emballages ne s’est jamais démentie.</a:t>
            </a:r>
          </a:p>
          <a:p>
            <a:pPr marR="0" lvl="0" rtl="0"/>
            <a:endParaRPr lang="fr-BE" sz="1200" b="0" i="0" u="none" strike="noStrike" baseline="0" dirty="0">
              <a:latin typeface="Times New Roman"/>
            </a:endParaRPr>
          </a:p>
          <a:p>
            <a:pPr marR="0" lvl="0" rtl="0"/>
            <a:r>
              <a:rPr lang="fr-BE" sz="2800" b="0" i="0" u="none" strike="noStrike" baseline="0" dirty="0">
                <a:latin typeface="Times New Roman"/>
              </a:rPr>
              <a:t>Cependant, l’épuration nécessaire du verre brut de collecte génère un </a:t>
            </a:r>
            <a:r>
              <a:rPr lang="fr-BE" sz="2800" b="1" i="0" u="none" strike="noStrike" baseline="0" dirty="0">
                <a:solidFill>
                  <a:srgbClr val="FF0000"/>
                </a:solidFill>
                <a:latin typeface="Times New Roman"/>
              </a:rPr>
              <a:t>déchet ultime </a:t>
            </a:r>
            <a:r>
              <a:rPr lang="fr-BE" sz="2800" b="0" i="0" u="none" strike="noStrike" baseline="0" dirty="0">
                <a:latin typeface="Times New Roman"/>
              </a:rPr>
              <a:t>qui, dans un souci récent de responsabilité des producteurs, prend une dimension nouvelle et de plus en plus aigüe.</a:t>
            </a:r>
          </a:p>
          <a:p>
            <a:pPr marR="0" lvl="0" rtl="0"/>
            <a:endParaRPr lang="fr-BE" sz="1200" b="0" i="0" u="none" strike="noStrike" baseline="0" dirty="0">
              <a:latin typeface="Times New Roman"/>
            </a:endParaRPr>
          </a:p>
          <a:p>
            <a:pPr lvl="0"/>
            <a:r>
              <a:rPr lang="fr-BE" sz="2800" b="0" i="0" u="none" strike="noStrike" baseline="0" dirty="0">
                <a:latin typeface="Times New Roman"/>
              </a:rPr>
              <a:t>Les contraintes </a:t>
            </a:r>
            <a:r>
              <a:rPr lang="fr-BE" sz="2800" dirty="0">
                <a:latin typeface="Times New Roman"/>
              </a:rPr>
              <a:t>resserrées pour le dépôt en centre d’enfouissement, </a:t>
            </a:r>
            <a:r>
              <a:rPr lang="fr-BE" sz="2800" b="0" i="0" u="none" strike="noStrike" baseline="0" dirty="0">
                <a:latin typeface="Times New Roman"/>
              </a:rPr>
              <a:t>tant sur le plan environnemental que sur le plan économique, font de ce déchet ultime un enjeu croissant.</a:t>
            </a:r>
            <a:endParaRPr lang="fr-BE" sz="2800" dirty="0"/>
          </a:p>
        </p:txBody>
      </p:sp>
      <p:pic>
        <p:nvPicPr>
          <p:cNvPr id="5" name="Picture 4" descr="GR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61248"/>
            <a:ext cx="5484999" cy="38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" y="5589240"/>
            <a:ext cx="1512168" cy="112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112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fr-BE" sz="3200" b="1" i="0" u="none" strike="noStrike" baseline="0" dirty="0">
                <a:latin typeface="Times New Roman"/>
              </a:rPr>
              <a:t>Schématiquement le bilan matière</a:t>
            </a:r>
            <a:br>
              <a:rPr lang="fr-BE" sz="3200" b="1" i="0" u="none" strike="noStrike" baseline="0" dirty="0">
                <a:latin typeface="Times New Roman"/>
              </a:rPr>
            </a:br>
            <a:r>
              <a:rPr lang="fr-BE" sz="3200" b="1" i="0" u="none" strike="noStrike" baseline="0" dirty="0">
                <a:latin typeface="Times New Roman"/>
              </a:rPr>
              <a:t>se résume comme suit :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24128" y="2996952"/>
            <a:ext cx="3621088" cy="3826768"/>
          </a:xfrm>
        </p:spPr>
        <p:txBody>
          <a:bodyPr>
            <a:normAutofit/>
          </a:bodyPr>
          <a:lstStyle/>
          <a:p>
            <a:pPr marL="457200" marR="0" lvl="1" indent="0" rtl="0">
              <a:buNone/>
            </a:pPr>
            <a:r>
              <a:rPr lang="fr-BE" sz="2000" b="0" i="0" u="none" strike="noStrike" baseline="0" dirty="0">
                <a:latin typeface="Times New Roman"/>
              </a:rPr>
              <a:t>Ce bilan propose une solution alternative:</a:t>
            </a:r>
            <a:br>
              <a:rPr lang="fr-BE" sz="2000" b="0" i="0" u="none" strike="noStrike" baseline="0" dirty="0">
                <a:latin typeface="Times New Roman"/>
              </a:rPr>
            </a:br>
            <a:r>
              <a:rPr lang="fr-BE" sz="2000" b="0" i="0" u="none" strike="noStrike" baseline="0" dirty="0">
                <a:latin typeface="Times New Roman"/>
              </a:rPr>
              <a:t>la production de </a:t>
            </a:r>
            <a:r>
              <a:rPr lang="fr-BE" sz="2000" b="1" i="0" u="none" strike="noStrike" baseline="0" dirty="0">
                <a:solidFill>
                  <a:srgbClr val="00B050"/>
                </a:solidFill>
                <a:latin typeface="Times New Roman"/>
              </a:rPr>
              <a:t>verre cellulaire,</a:t>
            </a:r>
            <a:r>
              <a:rPr lang="fr-BE" sz="2000" b="1" i="0" u="none" strike="noStrike" baseline="0" dirty="0">
                <a:latin typeface="Times New Roman"/>
              </a:rPr>
              <a:t> </a:t>
            </a:r>
            <a:r>
              <a:rPr lang="fr-BE" sz="2000" b="0" i="0" u="none" strike="noStrike" baseline="0" dirty="0">
                <a:latin typeface="Times New Roman"/>
              </a:rPr>
              <a:t>ou </a:t>
            </a:r>
            <a:r>
              <a:rPr lang="fr-BE" sz="2000" b="1" i="0" u="none" strike="noStrike" baseline="0" dirty="0">
                <a:solidFill>
                  <a:srgbClr val="00B050"/>
                </a:solidFill>
                <a:latin typeface="Times New Roman"/>
              </a:rPr>
              <a:t>mousse de verre</a:t>
            </a:r>
            <a:r>
              <a:rPr lang="fr-BE" sz="2000" b="0" i="0" u="none" strike="noStrike" baseline="0" dirty="0">
                <a:latin typeface="Times New Roman"/>
              </a:rPr>
              <a:t>.</a:t>
            </a: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4608512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61248"/>
            <a:ext cx="5484999" cy="38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" y="5589240"/>
            <a:ext cx="1512168" cy="112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5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marR="0" rtl="0"/>
            <a:r>
              <a:rPr lang="fr-BE" sz="3200" b="1" i="0" strike="noStrike" baseline="0" dirty="0">
                <a:latin typeface="Times New Roman"/>
              </a:rPr>
              <a:t>Qu’est-ce que le verre cellulaire</a:t>
            </a:r>
            <a:br>
              <a:rPr lang="fr-BE" sz="3200" b="1" i="0" strike="noStrike" baseline="0" dirty="0">
                <a:latin typeface="Times New Roman"/>
              </a:rPr>
            </a:br>
            <a:r>
              <a:rPr lang="fr-BE" sz="3200" b="1" i="0" strike="noStrike" baseline="0" dirty="0">
                <a:latin typeface="Times New Roman"/>
              </a:rPr>
              <a:t>   mousse de  verre – </a:t>
            </a:r>
            <a:r>
              <a:rPr lang="fr-BE" sz="3200" b="1" i="0" strike="noStrike" baseline="0" dirty="0" err="1">
                <a:latin typeface="Times New Roman"/>
              </a:rPr>
              <a:t>foamglass</a:t>
            </a:r>
            <a:r>
              <a:rPr lang="fr-BE" sz="3200" b="1" i="0" strike="noStrike" baseline="0" dirty="0">
                <a:latin typeface="Times New Roman"/>
              </a:rPr>
              <a:t> 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" name="fancybox-img" descr="http://www.passivhaus.de/typo3temp/pics/schaumglasschotter_02_58f78b0e0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817110" cy="323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61248"/>
            <a:ext cx="5484999" cy="38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" y="5589240"/>
            <a:ext cx="1512168" cy="112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39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marR="0" rtl="0"/>
            <a:r>
              <a:rPr lang="fr-BE" sz="3200" b="1" i="0" strike="noStrike" baseline="0" dirty="0">
                <a:latin typeface="Times New Roman"/>
              </a:rPr>
              <a:t>Qu’est ce que le verre cellulaire</a:t>
            </a:r>
            <a:br>
              <a:rPr lang="fr-BE" sz="3200" b="1" i="0" strike="noStrike" baseline="0" dirty="0">
                <a:latin typeface="Times New Roman"/>
              </a:rPr>
            </a:br>
            <a:r>
              <a:rPr lang="fr-BE" sz="3200" b="1" i="0" strike="noStrike" baseline="0" dirty="0">
                <a:latin typeface="Times New Roman"/>
              </a:rPr>
              <a:t>   mousse de  verre – </a:t>
            </a:r>
            <a:r>
              <a:rPr lang="fr-BE" sz="3200" b="1" i="0" strike="noStrike" baseline="0" dirty="0" err="1">
                <a:latin typeface="Times New Roman"/>
              </a:rPr>
              <a:t>foamglass</a:t>
            </a:r>
            <a:r>
              <a:rPr lang="fr-BE" sz="3200" b="1" i="0" strike="noStrike" baseline="0" dirty="0">
                <a:latin typeface="Times New Roman"/>
              </a:rPr>
              <a:t> 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2420888"/>
            <a:ext cx="8229600" cy="4525963"/>
          </a:xfrm>
        </p:spPr>
        <p:txBody>
          <a:bodyPr>
            <a:normAutofit/>
          </a:bodyPr>
          <a:lstStyle/>
          <a:p>
            <a:pPr marR="0" lvl="0" rtl="0"/>
            <a:r>
              <a:rPr lang="fr-BE" sz="2400" b="0" i="0" u="none" strike="noStrike" baseline="0" dirty="0">
                <a:latin typeface="Times New Roman"/>
              </a:rPr>
              <a:t>Le verre cellulaire est un matériau minéral obtenu par la transformation de déchets de verre de toute nature mais principalement de verre d’emballages.</a:t>
            </a:r>
          </a:p>
          <a:p>
            <a:pPr marR="0" lvl="0" rtl="0"/>
            <a:endParaRPr lang="fr-BE" sz="2400" dirty="0">
              <a:latin typeface="Times New Roman"/>
            </a:endParaRPr>
          </a:p>
          <a:p>
            <a:pPr marR="0" lvl="0" rtl="0"/>
            <a:r>
              <a:rPr lang="fr-BE" sz="2400" b="0" i="0" u="none" strike="noStrike" baseline="0" dirty="0">
                <a:latin typeface="Times New Roman"/>
              </a:rPr>
              <a:t>Le verre cellulaire se présente comme une mousse solide et rigide, comparable à de la pierre ponce naturelle.</a:t>
            </a:r>
            <a:endParaRPr lang="fr-BE" sz="2400" dirty="0"/>
          </a:p>
        </p:txBody>
      </p:sp>
      <p:pic>
        <p:nvPicPr>
          <p:cNvPr id="5" name="Picture 4" descr="GR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61248"/>
            <a:ext cx="5484999" cy="38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" y="5589240"/>
            <a:ext cx="1512168" cy="112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1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fr-BE" sz="3200" b="1" i="0" u="none" strike="noStrike" baseline="0" dirty="0">
                <a:latin typeface="Times New Roman"/>
              </a:rPr>
              <a:t>Les qualités intrinsèques de ce produit</a:t>
            </a:r>
            <a:br>
              <a:rPr lang="fr-BE" sz="3200" b="1" i="0" u="none" strike="noStrike" baseline="0" dirty="0">
                <a:latin typeface="Times New Roman"/>
              </a:rPr>
            </a:br>
            <a:r>
              <a:rPr lang="fr-BE" sz="3200" b="1" i="0" u="none" strike="noStrike" baseline="0" dirty="0">
                <a:latin typeface="Times New Roman"/>
              </a:rPr>
              <a:t>sont remarquables :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99792" y="1916832"/>
            <a:ext cx="5987008" cy="4525963"/>
          </a:xfrm>
        </p:spPr>
        <p:txBody>
          <a:bodyPr>
            <a:normAutofit/>
          </a:bodyPr>
          <a:lstStyle/>
          <a:p>
            <a:pPr lvl="0" rtl="0"/>
            <a:r>
              <a:rPr lang="fr-BE" sz="2400" b="0" i="0" u="none" strike="noStrike" baseline="0" dirty="0">
                <a:latin typeface="Times New Roman"/>
              </a:rPr>
              <a:t>Imperméabilité à l'eau.</a:t>
            </a:r>
          </a:p>
          <a:p>
            <a:pPr lvl="0" rtl="0"/>
            <a:r>
              <a:rPr lang="fr-BE" sz="2400" b="0" i="0" u="none" strike="noStrike" baseline="0" dirty="0">
                <a:latin typeface="Times New Roman"/>
              </a:rPr>
              <a:t>Résistance à la pression.</a:t>
            </a:r>
          </a:p>
          <a:p>
            <a:pPr lvl="0" rtl="0"/>
            <a:r>
              <a:rPr lang="fr-BE" sz="2400" b="0" i="0" u="none" strike="noStrike" baseline="0" dirty="0">
                <a:latin typeface="Times New Roman"/>
              </a:rPr>
              <a:t>Résistance au feu.</a:t>
            </a:r>
          </a:p>
          <a:p>
            <a:pPr lvl="0" rtl="0"/>
            <a:r>
              <a:rPr lang="fr-BE" sz="2400" b="0" i="0" u="none" strike="noStrike" baseline="0" dirty="0">
                <a:latin typeface="Times New Roman"/>
              </a:rPr>
              <a:t>Isolation phonique.</a:t>
            </a:r>
          </a:p>
          <a:p>
            <a:pPr lvl="0" rtl="0"/>
            <a:r>
              <a:rPr lang="fr-BE" sz="2400" b="0" i="0" u="none" strike="noStrike" baseline="0" dirty="0">
                <a:latin typeface="Times New Roman"/>
              </a:rPr>
              <a:t>Stabilité dimensionnelle.</a:t>
            </a:r>
          </a:p>
          <a:p>
            <a:pPr lvl="0" rtl="0"/>
            <a:r>
              <a:rPr lang="fr-BE" sz="2400" b="0" i="0" u="none" strike="noStrike" baseline="0" dirty="0">
                <a:latin typeface="Times New Roman"/>
              </a:rPr>
              <a:t>Imputrescibilité.</a:t>
            </a:r>
          </a:p>
          <a:p>
            <a:pPr lvl="0" rtl="0"/>
            <a:r>
              <a:rPr lang="fr-BE" sz="2400" b="0" i="0" u="none" strike="noStrike" baseline="0" dirty="0">
                <a:latin typeface="Times New Roman"/>
              </a:rPr>
              <a:t>Légèreté.</a:t>
            </a:r>
          </a:p>
          <a:p>
            <a:pPr marR="0" lvl="0" rtl="0"/>
            <a:r>
              <a:rPr lang="fr-BE" sz="2400" b="0" i="0" u="none" strike="noStrike" baseline="0" dirty="0">
                <a:latin typeface="Times New Roman"/>
              </a:rPr>
              <a:t>Isolation thermique.</a:t>
            </a:r>
          </a:p>
        </p:txBody>
      </p:sp>
      <p:pic>
        <p:nvPicPr>
          <p:cNvPr id="4" name="Picture 4" descr="GR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61248"/>
            <a:ext cx="5484999" cy="38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" y="5589240"/>
            <a:ext cx="1512168" cy="112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21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R="0" rtl="0"/>
            <a:r>
              <a:rPr lang="fr-BE" sz="3200" b="1" i="0" u="none" strike="noStrike" baseline="0" dirty="0">
                <a:latin typeface="Times New Roman"/>
              </a:rPr>
              <a:t>Ce matériau est performant pour de nombreuses applications dans la construction: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2335602"/>
            <a:ext cx="8229600" cy="4525963"/>
          </a:xfrm>
        </p:spPr>
        <p:txBody>
          <a:bodyPr>
            <a:normAutofit/>
          </a:bodyPr>
          <a:lstStyle/>
          <a:p>
            <a:pPr marR="0" lvl="0" rtl="0"/>
            <a:r>
              <a:rPr lang="fr-BE" sz="2400" b="0" i="0" u="none" strike="noStrike" baseline="0" dirty="0">
                <a:latin typeface="Times New Roman"/>
              </a:rPr>
              <a:t>Sous-couche routière et ferroviaire.</a:t>
            </a:r>
          </a:p>
          <a:p>
            <a:pPr lvl="0" rtl="0"/>
            <a:r>
              <a:rPr lang="fr-BE" sz="2400" b="0" i="0" u="none" strike="noStrike" baseline="0" dirty="0">
                <a:latin typeface="Times New Roman"/>
              </a:rPr>
              <a:t>Isolation thermique du sol.</a:t>
            </a:r>
          </a:p>
          <a:p>
            <a:pPr lvl="0" rtl="0"/>
            <a:r>
              <a:rPr lang="fr-BE" sz="2400" b="0" i="0" u="none" strike="noStrike" baseline="0" dirty="0">
                <a:latin typeface="Times New Roman"/>
              </a:rPr>
              <a:t>Amélioration de la capacité portante de sols meubles.</a:t>
            </a:r>
          </a:p>
          <a:p>
            <a:pPr lvl="0" rtl="0"/>
            <a:r>
              <a:rPr lang="fr-BE" sz="2400" b="0" i="0" u="none" strike="noStrike" baseline="0" dirty="0">
                <a:latin typeface="Times New Roman"/>
              </a:rPr>
              <a:t>Mélangé à du ciment, il forme des parois isolantes.</a:t>
            </a:r>
          </a:p>
          <a:p>
            <a:pPr lvl="0" rtl="0"/>
            <a:r>
              <a:rPr lang="fr-BE" sz="2400" b="0" i="0" u="none" strike="noStrike" baseline="0" dirty="0">
                <a:latin typeface="Times New Roman"/>
              </a:rPr>
              <a:t>Le produit est étanche, résistant au feu, à la putréfaction et à l’action de rongeurs.</a:t>
            </a:r>
            <a:endParaRPr lang="fr-BE" sz="2400" dirty="0"/>
          </a:p>
        </p:txBody>
      </p:sp>
      <p:pic>
        <p:nvPicPr>
          <p:cNvPr id="4" name="Picture 4" descr="GR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61248"/>
            <a:ext cx="5484999" cy="38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" y="5589240"/>
            <a:ext cx="1512168" cy="112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082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512168"/>
          </a:xfrm>
        </p:spPr>
        <p:txBody>
          <a:bodyPr>
            <a:normAutofit/>
          </a:bodyPr>
          <a:lstStyle/>
          <a:p>
            <a:pPr marR="0" rtl="0"/>
            <a:r>
              <a:rPr lang="fr-BE" sz="2800" b="1" i="0" u="none" strike="noStrike" baseline="0" dirty="0">
                <a:latin typeface="Times New Roman"/>
              </a:rPr>
              <a:t>La carte suivante montre le développement des entreprises productrices de verre cellulaire</a:t>
            </a:r>
            <a:br>
              <a:rPr lang="fr-BE" sz="2800" b="1" i="0" u="none" strike="noStrike" baseline="0" dirty="0">
                <a:latin typeface="Times New Roman"/>
              </a:rPr>
            </a:br>
            <a:r>
              <a:rPr lang="fr-BE" sz="2800" b="1" i="0" u="none" strike="noStrike" baseline="0" dirty="0">
                <a:latin typeface="Times New Roman"/>
              </a:rPr>
              <a:t>et le désert en France, en Belgique et aux Pays-Bas.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endParaRPr lang="fr-BE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743575" cy="42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61248"/>
            <a:ext cx="5484999" cy="38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" y="5589240"/>
            <a:ext cx="1512168" cy="112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43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fr-BE" sz="3200" b="1" i="0" strike="noStrike" baseline="0" dirty="0">
                <a:latin typeface="Times New Roman"/>
              </a:rPr>
              <a:t>Revenons aux 8% de déchet ultime de l’épuration du calcin.</a:t>
            </a:r>
            <a:endParaRPr lang="fr-BE" sz="3200" b="0" i="0" strike="noStrike" baseline="0" dirty="0">
              <a:latin typeface="Times New Roman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3568" y="1600201"/>
            <a:ext cx="7920880" cy="4133055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fr-BE" sz="2000" b="0" i="0" u="none" strike="noStrike" baseline="0" dirty="0">
                <a:latin typeface="Times New Roman"/>
              </a:rPr>
              <a:t>Un des leaders mondiaux du recyclage du verre est confronté à un tel déchet.</a:t>
            </a:r>
          </a:p>
          <a:p>
            <a:pPr marR="0" lvl="0" rtl="0"/>
            <a:r>
              <a:rPr lang="fr-BE" sz="2000" b="0" i="0" u="none" strike="noStrike" baseline="0" dirty="0">
                <a:latin typeface="Times New Roman"/>
              </a:rPr>
              <a:t>Voici en détail sa composition : </a:t>
            </a:r>
          </a:p>
          <a:p>
            <a:pPr lvl="1"/>
            <a:r>
              <a:rPr lang="fr-BE" sz="1600" b="0" i="0" u="none" strike="noStrike" baseline="0" dirty="0">
                <a:solidFill>
                  <a:srgbClr val="FF0000"/>
                </a:solidFill>
                <a:latin typeface="Times New Roman"/>
              </a:rPr>
              <a:t>93% de verre, </a:t>
            </a:r>
          </a:p>
          <a:p>
            <a:pPr lvl="1"/>
            <a:r>
              <a:rPr lang="fr-BE" sz="1600" b="0" i="0" u="none" strike="noStrike" baseline="0" dirty="0">
                <a:solidFill>
                  <a:srgbClr val="FF0000"/>
                </a:solidFill>
                <a:latin typeface="Times New Roman"/>
              </a:rPr>
              <a:t>5% KSP </a:t>
            </a:r>
            <a:r>
              <a:rPr lang="fr-BE" sz="1600" b="0" i="0" u="none" strike="noStrike" baseline="0" dirty="0">
                <a:latin typeface="Times New Roman"/>
              </a:rPr>
              <a:t>(matière minérale inerte), </a:t>
            </a:r>
          </a:p>
          <a:p>
            <a:pPr lvl="1"/>
            <a:r>
              <a:rPr lang="fr-BE" sz="1600" b="0" i="0" u="none" strike="noStrike" baseline="0" dirty="0">
                <a:solidFill>
                  <a:srgbClr val="FF0000"/>
                </a:solidFill>
                <a:latin typeface="Times New Roman"/>
              </a:rPr>
              <a:t>2% de matières organiques</a:t>
            </a:r>
            <a:r>
              <a:rPr lang="fr-BE" sz="1600" b="0" i="0" u="none" strike="noStrike" baseline="0" dirty="0">
                <a:latin typeface="Times New Roman"/>
              </a:rPr>
              <a:t>.</a:t>
            </a:r>
          </a:p>
          <a:p>
            <a:pPr marR="0" lvl="0" rtl="0"/>
            <a:r>
              <a:rPr lang="fr-BE" sz="2000" b="0" i="0" u="none" strike="noStrike" baseline="0" dirty="0">
                <a:latin typeface="Times New Roman"/>
              </a:rPr>
              <a:t>La production est de </a:t>
            </a:r>
            <a:r>
              <a:rPr lang="fr-BE" sz="2000" b="0" i="0" u="none" strike="noStrike" baseline="0" dirty="0">
                <a:solidFill>
                  <a:srgbClr val="FF0000"/>
                </a:solidFill>
                <a:latin typeface="Times New Roman"/>
              </a:rPr>
              <a:t>+/- </a:t>
            </a:r>
            <a:r>
              <a:rPr lang="fr-BE" sz="2000" b="1" i="0" u="none" strike="noStrike" baseline="0" dirty="0">
                <a:solidFill>
                  <a:srgbClr val="FF0000"/>
                </a:solidFill>
                <a:latin typeface="Times New Roman"/>
              </a:rPr>
              <a:t>2.000 tonnes par mois </a:t>
            </a:r>
            <a:r>
              <a:rPr lang="fr-BE" sz="2000" b="0" i="0" u="none" strike="noStrike" baseline="0" dirty="0">
                <a:latin typeface="Times New Roman"/>
              </a:rPr>
              <a:t>et le reliquat historique est de </a:t>
            </a:r>
            <a:r>
              <a:rPr lang="fr-BE" sz="2000" b="0" i="0" u="none" strike="noStrike" baseline="0" dirty="0">
                <a:solidFill>
                  <a:srgbClr val="FF0000"/>
                </a:solidFill>
                <a:latin typeface="Times New Roman"/>
              </a:rPr>
              <a:t>+/- </a:t>
            </a:r>
            <a:r>
              <a:rPr lang="fr-BE" sz="2000" b="1" i="0" u="none" strike="noStrike" baseline="0" dirty="0">
                <a:solidFill>
                  <a:srgbClr val="FF0000"/>
                </a:solidFill>
                <a:latin typeface="Times New Roman"/>
              </a:rPr>
              <a:t>10.000 tonnes</a:t>
            </a:r>
            <a:r>
              <a:rPr lang="fr-BE" sz="2000" b="0" i="0" u="none" strike="noStrike" baseline="0" dirty="0">
                <a:latin typeface="Times New Roman"/>
              </a:rPr>
              <a:t>.</a:t>
            </a:r>
          </a:p>
          <a:p>
            <a:pPr marR="0" lvl="0" rtl="0"/>
            <a:r>
              <a:rPr lang="fr-BE" sz="2000" b="0" i="0" u="none" strike="noStrike" baseline="0" dirty="0">
                <a:latin typeface="Times New Roman"/>
              </a:rPr>
              <a:t>Ce déchet se voit interdire l’accès aux centres d’enfouissement où, jusqu’il y a peu, il était accepté comme couche de couverture.</a:t>
            </a:r>
          </a:p>
          <a:p>
            <a:pPr marR="0" lvl="0" rtl="0"/>
            <a:r>
              <a:rPr lang="fr-BE" sz="2600" b="1" i="0" u="none" strike="noStrike" baseline="0" dirty="0">
                <a:solidFill>
                  <a:srgbClr val="0070C0"/>
                </a:solidFill>
                <a:latin typeface="Times New Roman"/>
              </a:rPr>
              <a:t>Cette matière première peut entrer dans la production de verre cellulaire, avec un prix négatif.</a:t>
            </a:r>
            <a:endParaRPr lang="fr-BE" sz="2600" b="1" dirty="0">
              <a:solidFill>
                <a:srgbClr val="0070C0"/>
              </a:solidFill>
            </a:endParaRPr>
          </a:p>
        </p:txBody>
      </p:sp>
      <p:pic>
        <p:nvPicPr>
          <p:cNvPr id="4" name="Picture 4" descr="GR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61248"/>
            <a:ext cx="5484999" cy="38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" y="5589240"/>
            <a:ext cx="1512168" cy="112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93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758</Words>
  <Application>Microsoft Office PowerPoint</Application>
  <PresentationFormat>Affichage à l'écran (4:3)</PresentationFormat>
  <Paragraphs>122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Thème Office</vt:lpstr>
      <vt:lpstr>RECYCLAGE DU VERRE et DECHET ULTIME</vt:lpstr>
      <vt:lpstr>Le recyclage du verre fait figure de pionnier du recyclage des emballages.</vt:lpstr>
      <vt:lpstr>Schématiquement le bilan matière se résume comme suit :</vt:lpstr>
      <vt:lpstr>Qu’est-ce que le verre cellulaire    mousse de  verre – foamglass ?</vt:lpstr>
      <vt:lpstr>Qu’est ce que le verre cellulaire    mousse de  verre – foamglass ?</vt:lpstr>
      <vt:lpstr>Les qualités intrinsèques de ce produit sont remarquables :</vt:lpstr>
      <vt:lpstr>Ce matériau est performant pour de nombreuses applications dans la construction:</vt:lpstr>
      <vt:lpstr>La carte suivante montre le développement des entreprises productrices de verre cellulaire et le désert en France, en Belgique et aux Pays-Bas.</vt:lpstr>
      <vt:lpstr>Revenons aux 8% de déchet ultime de l’épuration du calcin.</vt:lpstr>
      <vt:lpstr>Production de verre cellulaire: schéma de principe</vt:lpstr>
      <vt:lpstr>Applications</vt:lpstr>
      <vt:lpstr>Production de verre cellulaire et économie circulaire</vt:lpstr>
      <vt:lpstr>Un site industriel en Belgique est pressenti pour la production de verre cellulaire : </vt:lpstr>
      <vt:lpstr>Une démarche « éco-responsable » de reconversion d’un site industriel.</vt:lpstr>
      <vt:lpstr>Production de verre cellulaire : regards sur un projet concret.</vt:lpstr>
      <vt:lpstr>Projet de verre cellulaire : chiffres-clefs. </vt:lpstr>
      <vt:lpstr>Projet de verre cellulaire : premiers résultats.</vt:lpstr>
      <vt:lpstr>Production de verre cellulaire : conclusions.</vt:lpstr>
      <vt:lpstr>Nous vous remercions 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RECYCLAGE DU VERRE et DECHET ULTIME</dc:title>
  <dc:creator>user</dc:creator>
  <cp:lastModifiedBy>Hardy</cp:lastModifiedBy>
  <cp:revision>70</cp:revision>
  <cp:lastPrinted>2019-06-13T09:14:18Z</cp:lastPrinted>
  <dcterms:created xsi:type="dcterms:W3CDTF">2019-06-07T16:16:41Z</dcterms:created>
  <dcterms:modified xsi:type="dcterms:W3CDTF">2019-06-13T10:16:54Z</dcterms:modified>
</cp:coreProperties>
</file>